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7"/>
  </p:notesMasterIdLst>
  <p:handoutMasterIdLst>
    <p:handoutMasterId r:id="rId68"/>
  </p:handoutMasterIdLst>
  <p:sldIdLst>
    <p:sldId id="584" r:id="rId2"/>
    <p:sldId id="454" r:id="rId3"/>
    <p:sldId id="554" r:id="rId4"/>
    <p:sldId id="531" r:id="rId5"/>
    <p:sldId id="534" r:id="rId6"/>
    <p:sldId id="521" r:id="rId7"/>
    <p:sldId id="537" r:id="rId8"/>
    <p:sldId id="433" r:id="rId9"/>
    <p:sldId id="482" r:id="rId10"/>
    <p:sldId id="483" r:id="rId11"/>
    <p:sldId id="520" r:id="rId12"/>
    <p:sldId id="523" r:id="rId13"/>
    <p:sldId id="556" r:id="rId14"/>
    <p:sldId id="555" r:id="rId15"/>
    <p:sldId id="549" r:id="rId16"/>
    <p:sldId id="567" r:id="rId17"/>
    <p:sldId id="457" r:id="rId18"/>
    <p:sldId id="417" r:id="rId19"/>
    <p:sldId id="358" r:id="rId20"/>
    <p:sldId id="501" r:id="rId21"/>
    <p:sldId id="500" r:id="rId22"/>
    <p:sldId id="568" r:id="rId23"/>
    <p:sldId id="507" r:id="rId24"/>
    <p:sldId id="508" r:id="rId25"/>
    <p:sldId id="509" r:id="rId26"/>
    <p:sldId id="577" r:id="rId27"/>
    <p:sldId id="371" r:id="rId28"/>
    <p:sldId id="580" r:id="rId29"/>
    <p:sldId id="550" r:id="rId30"/>
    <p:sldId id="561" r:id="rId31"/>
    <p:sldId id="562" r:id="rId32"/>
    <p:sldId id="581" r:id="rId33"/>
    <p:sldId id="559" r:id="rId34"/>
    <p:sldId id="551" r:id="rId35"/>
    <p:sldId id="578" r:id="rId36"/>
    <p:sldId id="582" r:id="rId37"/>
    <p:sldId id="546" r:id="rId38"/>
    <p:sldId id="526" r:id="rId39"/>
    <p:sldId id="565" r:id="rId40"/>
    <p:sldId id="560" r:id="rId41"/>
    <p:sldId id="516" r:id="rId42"/>
    <p:sldId id="566" r:id="rId43"/>
    <p:sldId id="586" r:id="rId44"/>
    <p:sldId id="587" r:id="rId45"/>
    <p:sldId id="588" r:id="rId46"/>
    <p:sldId id="589" r:id="rId47"/>
    <p:sldId id="590" r:id="rId48"/>
    <p:sldId id="573" r:id="rId49"/>
    <p:sldId id="591" r:id="rId50"/>
    <p:sldId id="592" r:id="rId51"/>
    <p:sldId id="593" r:id="rId52"/>
    <p:sldId id="594" r:id="rId53"/>
    <p:sldId id="574" r:id="rId54"/>
    <p:sldId id="575" r:id="rId55"/>
    <p:sldId id="569" r:id="rId56"/>
    <p:sldId id="579" r:id="rId57"/>
    <p:sldId id="570" r:id="rId58"/>
    <p:sldId id="571" r:id="rId59"/>
    <p:sldId id="572" r:id="rId60"/>
    <p:sldId id="585" r:id="rId61"/>
    <p:sldId id="595" r:id="rId62"/>
    <p:sldId id="596" r:id="rId63"/>
    <p:sldId id="452" r:id="rId64"/>
    <p:sldId id="374" r:id="rId65"/>
    <p:sldId id="353" r:id="rId6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CC0000"/>
    <a:srgbClr val="FFFF00"/>
    <a:srgbClr val="660066"/>
    <a:srgbClr val="003399"/>
    <a:srgbClr val="336699"/>
    <a:srgbClr val="008080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8" autoAdjust="0"/>
    <p:restoredTop sz="93985" autoAdjust="0"/>
  </p:normalViewPr>
  <p:slideViewPr>
    <p:cSldViewPr>
      <p:cViewPr varScale="1">
        <p:scale>
          <a:sx n="51" d="100"/>
          <a:sy n="51" d="100"/>
        </p:scale>
        <p:origin x="-86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36" y="-8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BE8A9DF3-BA5A-4E0A-9F10-C4C1308F7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1"/>
            <a:ext cx="5364480" cy="43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D0377641-E98E-4D5C-B78A-6E76F12D6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xfrm>
            <a:off x="894080" y="4479797"/>
            <a:ext cx="5364480" cy="4321031"/>
          </a:xfrm>
          <a:noFill/>
          <a:ln/>
        </p:spPr>
        <p:txBody>
          <a:bodyPr/>
          <a:lstStyle/>
          <a:p>
            <a:r>
              <a:rPr lang="en-US" dirty="0" smtClean="0"/>
              <a:t>Mission is to Preserve our History for Future Generations. JG is the premier </a:t>
            </a:r>
            <a:r>
              <a:rPr lang="en-US" dirty="0" err="1" smtClean="0"/>
              <a:t>instn</a:t>
            </a:r>
            <a:r>
              <a:rPr lang="en-US" dirty="0" smtClean="0"/>
              <a:t> providing internet based information connecting </a:t>
            </a:r>
            <a:r>
              <a:rPr lang="en-US" dirty="0" err="1" smtClean="0"/>
              <a:t>jewish</a:t>
            </a:r>
            <a:r>
              <a:rPr lang="en-US" dirty="0" smtClean="0"/>
              <a:t> heritage and family history. Provides a unique electronic framework which allows and encourages online researchers to gather, document and preserve our heritage.</a:t>
            </a:r>
          </a:p>
          <a:p>
            <a:endParaRPr lang="en-US" dirty="0" smtClean="0"/>
          </a:p>
          <a:p>
            <a:r>
              <a:rPr lang="en-US" dirty="0" smtClean="0"/>
              <a:t>Thru JG this info is easily accessible, in database form, available worldwide…AS A PUBLIC SERVICE.</a:t>
            </a:r>
          </a:p>
          <a:p>
            <a:endParaRPr lang="en-US" dirty="0" smtClean="0"/>
          </a:p>
          <a:p>
            <a:r>
              <a:rPr lang="en-US" dirty="0" smtClean="0"/>
              <a:t>From here…you can get most anywhere (</a:t>
            </a:r>
            <a:r>
              <a:rPr lang="en-US" dirty="0" err="1" smtClean="0"/>
              <a:t>jewish</a:t>
            </a:r>
            <a:r>
              <a:rPr lang="en-US" dirty="0" smtClean="0"/>
              <a:t>)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4AFF3-534B-491F-A52F-3D4A001A982A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4 items are not on</a:t>
            </a:r>
            <a:r>
              <a:rPr lang="en-US" baseline="0" dirty="0" smtClean="0"/>
              <a:t> ancestry (talk ancestry)</a:t>
            </a:r>
          </a:p>
          <a:p>
            <a:r>
              <a:rPr lang="en-US" baseline="0" dirty="0" smtClean="0"/>
              <a:t>Personal, private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Click on complete list of databases…</a:t>
            </a:r>
          </a:p>
        </p:txBody>
      </p:sp>
      <p:sp>
        <p:nvSpPr>
          <p:cNvPr id="10342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Research Techniques    July 2010</a:t>
            </a:r>
          </a:p>
        </p:txBody>
      </p:sp>
      <p:sp>
        <p:nvSpPr>
          <p:cNvPr id="1034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5548B-D1BF-4F6E-840B-EF40C4F661A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JewishGen Researcher Databases</a:t>
            </a:r>
          </a:p>
          <a:p>
            <a:r>
              <a:rPr lang="en-US" dirty="0" smtClean="0"/>
              <a:t>FF-</a:t>
            </a:r>
          </a:p>
          <a:p>
            <a:endParaRPr lang="en-US" dirty="0" smtClean="0"/>
          </a:p>
          <a:p>
            <a:r>
              <a:rPr lang="en-US" dirty="0" smtClean="0"/>
              <a:t>Two clicks and you are at the databases…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FF database of people like you….</a:t>
            </a:r>
          </a:p>
          <a:p>
            <a:r>
              <a:rPr lang="en-US" dirty="0" smtClean="0"/>
              <a:t>Stand up and tell us the</a:t>
            </a:r>
            <a:r>
              <a:rPr lang="en-US" baseline="0" dirty="0" smtClean="0"/>
              <a:t> surnames and </a:t>
            </a:r>
            <a:r>
              <a:rPr lang="en-US" baseline="0" dirty="0" err="1" smtClean="0"/>
              <a:t>shtetls</a:t>
            </a:r>
            <a:r>
              <a:rPr lang="en-US" baseline="0" dirty="0" smtClean="0"/>
              <a:t> you are researching…</a:t>
            </a:r>
          </a:p>
          <a:p>
            <a:r>
              <a:rPr lang="en-US" baseline="0" dirty="0" smtClean="0"/>
              <a:t>Don’t just get to tell the 80+ people in this room…but 300,000 around the world…(and those who </a:t>
            </a:r>
            <a:r>
              <a:rPr lang="en-US" baseline="0" dirty="0" err="1" smtClean="0"/>
              <a:t>havent</a:t>
            </a:r>
            <a:r>
              <a:rPr lang="en-US" baseline="0" dirty="0" smtClean="0"/>
              <a:t> signed in yet!)</a:t>
            </a:r>
          </a:p>
          <a:p>
            <a:endParaRPr lang="en-US" dirty="0" smtClean="0"/>
          </a:p>
          <a:p>
            <a:r>
              <a:rPr lang="en-US" dirty="0" smtClean="0"/>
              <a:t>FF began as email search program, transferred to web in 1994.</a:t>
            </a:r>
          </a:p>
          <a:p>
            <a:r>
              <a:rPr lang="en-US" dirty="0" smtClean="0"/>
              <a:t>Contains over 90,000 researchers</a:t>
            </a:r>
          </a:p>
          <a:p>
            <a:endParaRPr lang="en-US" dirty="0" smtClean="0"/>
          </a:p>
          <a:p>
            <a:r>
              <a:rPr lang="en-US" dirty="0" smtClean="0"/>
              <a:t>FTJP: </a:t>
            </a:r>
            <a:r>
              <a:rPr lang="en-US" dirty="0" err="1" smtClean="0"/>
              <a:t>launced</a:t>
            </a:r>
            <a:r>
              <a:rPr lang="en-US" dirty="0" smtClean="0"/>
              <a:t> in 1999, searchable compilation of Jewish family trees…boasts 3+million records from over 4000 submitters.</a:t>
            </a:r>
          </a:p>
          <a:p>
            <a:r>
              <a:rPr lang="en-US" dirty="0" smtClean="0"/>
              <a:t>Privacy: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JG website is free to use, but you must register as a user to access many of the features…such as searching the database, submitting</a:t>
            </a:r>
          </a:p>
          <a:p>
            <a:r>
              <a:rPr lang="en-US" dirty="0" smtClean="0"/>
              <a:t>Information.</a:t>
            </a:r>
          </a:p>
          <a:p>
            <a:endParaRPr lang="en-US" dirty="0" smtClean="0"/>
          </a:p>
          <a:p>
            <a:r>
              <a:rPr lang="en-US" dirty="0" err="1" smtClean="0"/>
              <a:t>You;ll</a:t>
            </a:r>
            <a:r>
              <a:rPr lang="en-US" dirty="0" smtClean="0"/>
              <a:t> be asked to submit your email address and create a password; you’ll receive a JewishGen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FF database of people like you….</a:t>
            </a:r>
          </a:p>
          <a:p>
            <a:r>
              <a:rPr lang="en-US" dirty="0" smtClean="0"/>
              <a:t>Stand up and tell us the</a:t>
            </a:r>
            <a:r>
              <a:rPr lang="en-US" baseline="0" dirty="0" smtClean="0"/>
              <a:t> surnames and </a:t>
            </a:r>
            <a:r>
              <a:rPr lang="en-US" baseline="0" dirty="0" err="1" smtClean="0"/>
              <a:t>shtetls</a:t>
            </a:r>
            <a:r>
              <a:rPr lang="en-US" baseline="0" dirty="0" smtClean="0"/>
              <a:t> you are researching…</a:t>
            </a:r>
          </a:p>
          <a:p>
            <a:r>
              <a:rPr lang="en-US" baseline="0" dirty="0" smtClean="0"/>
              <a:t>Don’t just get to tell the 80+ people in this room…but 300,000 around the world…(and those who </a:t>
            </a:r>
            <a:r>
              <a:rPr lang="en-US" baseline="0" dirty="0" err="1" smtClean="0"/>
              <a:t>havent</a:t>
            </a:r>
            <a:r>
              <a:rPr lang="en-US" baseline="0" dirty="0" smtClean="0"/>
              <a:t> signed in yet!)</a:t>
            </a:r>
          </a:p>
          <a:p>
            <a:endParaRPr lang="en-US" dirty="0" smtClean="0"/>
          </a:p>
          <a:p>
            <a:r>
              <a:rPr lang="en-US" dirty="0" smtClean="0"/>
              <a:t>FF began as email search program, transferred to web in 1994.</a:t>
            </a:r>
          </a:p>
          <a:p>
            <a:r>
              <a:rPr lang="en-US" dirty="0" smtClean="0"/>
              <a:t>Contains over 90,000 researchers</a:t>
            </a:r>
          </a:p>
          <a:p>
            <a:endParaRPr lang="en-US" dirty="0" smtClean="0"/>
          </a:p>
          <a:p>
            <a:r>
              <a:rPr lang="en-US" dirty="0" smtClean="0"/>
              <a:t>FTJP: </a:t>
            </a:r>
            <a:r>
              <a:rPr lang="en-US" dirty="0" err="1" smtClean="0"/>
              <a:t>launced</a:t>
            </a:r>
            <a:r>
              <a:rPr lang="en-US" dirty="0" smtClean="0"/>
              <a:t> in 1999, searchable compilation of Jewish family trees…boasts 3+million records from over 4000 submitters.</a:t>
            </a:r>
          </a:p>
          <a:p>
            <a:r>
              <a:rPr lang="en-US" dirty="0" smtClean="0"/>
              <a:t>Privacy: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family tree of the person you clicked on</a:t>
            </a:r>
          </a:p>
          <a:p>
            <a:r>
              <a:rPr lang="en-US" dirty="0" smtClean="0"/>
              <a:t>Notice 2 generations of ancestors are displayed…but you</a:t>
            </a:r>
            <a:r>
              <a:rPr lang="en-US" baseline="0" dirty="0" smtClean="0"/>
              <a:t> can now click on any name and see the tree for that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Facilitate exchange among researchers…</a:t>
            </a:r>
          </a:p>
          <a:p>
            <a:r>
              <a:rPr lang="en-US" baseline="0" dirty="0" err="1" smtClean="0"/>
              <a:t>Ourmany</a:t>
            </a:r>
            <a:r>
              <a:rPr lang="en-US" baseline="0" dirty="0" smtClean="0"/>
              <a:t> projects enable users to share their knowledge and resources with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with our Forum—allowing members to </a:t>
            </a:r>
            <a:r>
              <a:rPr lang="en-US" baseline="0" dirty="0" err="1" smtClean="0"/>
              <a:t>shrae</a:t>
            </a:r>
            <a:r>
              <a:rPr lang="en-US" baseline="0" dirty="0" smtClean="0"/>
              <a:t> information, ideas, methods, tips,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HOW TO SUBSCRIBE….????????????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going to give you instructions on how to access…</a:t>
            </a:r>
          </a:p>
          <a:p>
            <a:r>
              <a:rPr lang="en-US" dirty="0" smtClean="0"/>
              <a:t>Just click on your profile and follow directions…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25 SIGS…Each one has a website and a discussion list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baseline="0" dirty="0" smtClean="0"/>
              <a:t> discussion lists for research groups, area groups (like </a:t>
            </a:r>
            <a:r>
              <a:rPr lang="en-US" baseline="0" dirty="0" err="1" smtClean="0"/>
              <a:t>bialystok</a:t>
            </a:r>
            <a:r>
              <a:rPr lang="en-US" baseline="0" dirty="0" smtClean="0"/>
              <a:t>) 2008 conference, yizkor, DNA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Click on complete list of databases…</a:t>
            </a:r>
          </a:p>
        </p:txBody>
      </p:sp>
      <p:sp>
        <p:nvSpPr>
          <p:cNvPr id="10342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Research Techniques    July 2010</a:t>
            </a:r>
          </a:p>
        </p:txBody>
      </p:sp>
      <p:sp>
        <p:nvSpPr>
          <p:cNvPr id="1034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5548B-D1BF-4F6E-840B-EF40C4F661A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JewishGen Researcher Databases</a:t>
            </a:r>
          </a:p>
          <a:p>
            <a:r>
              <a:rPr lang="en-US" dirty="0" smtClean="0"/>
              <a:t>FF-</a:t>
            </a:r>
          </a:p>
          <a:p>
            <a:endParaRPr lang="en-US" dirty="0" smtClean="0"/>
          </a:p>
          <a:p>
            <a:r>
              <a:rPr lang="en-US" dirty="0" smtClean="0"/>
              <a:t>Two clicks and you are at the databases…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begin with the Frequently Asked Questions…really an intro to Jewish</a:t>
            </a:r>
            <a:r>
              <a:rPr lang="en-US" baseline="0" dirty="0" smtClean="0"/>
              <a:t> Genealogy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That’s me…I give basic course 3 times/year…emphasis on Internet…probably a thousand tested links…</a:t>
            </a:r>
          </a:p>
          <a:p>
            <a:r>
              <a:rPr lang="en-US" baseline="0" dirty="0" smtClean="0"/>
              <a:t>Also one intermediate course…for graduates of basic course</a:t>
            </a:r>
          </a:p>
          <a:p>
            <a:r>
              <a:rPr lang="en-US" baseline="0" dirty="0" smtClean="0"/>
              <a:t>Course on Shtetlinks</a:t>
            </a:r>
          </a:p>
          <a:p>
            <a:r>
              <a:rPr lang="en-US" baseline="0" dirty="0" smtClean="0"/>
              <a:t>Hoping to have a course on European Genealogy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Courses are textual…but there’s a bulletin board for your </a:t>
            </a:r>
            <a:r>
              <a:rPr lang="en-US" baseline="0" dirty="0" err="1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4E4F9-F44A-4BED-B064-DF1236A6B12C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Click on complete list of databases…</a:t>
            </a:r>
          </a:p>
        </p:txBody>
      </p:sp>
      <p:sp>
        <p:nvSpPr>
          <p:cNvPr id="10342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Research Techniques    July 2010</a:t>
            </a:r>
          </a:p>
        </p:txBody>
      </p:sp>
      <p:sp>
        <p:nvSpPr>
          <p:cNvPr id="1034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5548B-D1BF-4F6E-840B-EF40C4F661A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7641-E98E-4D5C-B78A-6E76F12D6E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9F403-AFAD-462A-9503-D850F96ADB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2CAD5-EF62-4D2B-82E6-9361E8C64D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67360-98FB-4EE1-A5BA-7D5B2FA198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84FDF-66D7-41B6-96D4-DB978F4670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74E86-2AB2-48CB-8CC6-C955ED5B0C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3B2F-748C-4612-BE80-05FA2685CF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4CE62-5301-4CEF-B23A-C4C751E3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194F1-7E49-4F3A-9DBD-0DF91ABF0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944B3-B034-44EA-9557-AEAA42882F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91C63-85FA-4044-BC6D-E65F47F3C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B303B-51EF-43F3-96F2-E27F11F97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B5311-38A1-486B-A0CA-FD6BA9A33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wishgen.org/viewmat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Getting the Most Out of</a:t>
            </a:r>
            <a:br>
              <a:rPr lang="en-US" b="1" dirty="0" smtClean="0"/>
            </a:br>
            <a:r>
              <a:rPr lang="en-US" b="1" u="sng" dirty="0" smtClean="0"/>
              <a:t>JewishGen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Navigate </a:t>
            </a:r>
          </a:p>
          <a:p>
            <a:r>
              <a:rPr lang="en-US" sz="4800" b="1" dirty="0" smtClean="0"/>
              <a:t>Communicate</a:t>
            </a:r>
          </a:p>
          <a:p>
            <a:r>
              <a:rPr lang="en-US" sz="4800" b="1" dirty="0" smtClean="0"/>
              <a:t>Research Your Towns</a:t>
            </a:r>
          </a:p>
          <a:p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371600"/>
          </a:xfrm>
        </p:spPr>
        <p:txBody>
          <a:bodyPr/>
          <a:lstStyle/>
          <a:p>
            <a:r>
              <a:rPr lang="en-US" b="1" dirty="0" err="1" smtClean="0"/>
              <a:t>FirstTimer</a:t>
            </a:r>
            <a:r>
              <a:rPr lang="en-US" b="1" dirty="0" smtClean="0"/>
              <a:t> page is GREAT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93005"/>
            <a:ext cx="7924800" cy="56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267200"/>
            <a:ext cx="5638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Screencasts</a:t>
            </a:r>
            <a:r>
              <a:rPr lang="en-US" b="1" dirty="0" smtClean="0"/>
              <a:t>:  5 Minute Videos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30430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Communicate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JewishGen Family Finder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Family Tree of the Jewish People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Discussion Groups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Discussion Group Archives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Before You Communicate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Focus: What do You Want to Know?</a:t>
            </a:r>
          </a:p>
          <a:p>
            <a:endParaRPr lang="en-US" dirty="0" smtClean="0"/>
          </a:p>
          <a:p>
            <a:r>
              <a:rPr lang="en-US" dirty="0" smtClean="0"/>
              <a:t>(my ggf) </a:t>
            </a:r>
            <a:r>
              <a:rPr lang="en-US" dirty="0" err="1" smtClean="0"/>
              <a:t>Yitchauk</a:t>
            </a:r>
            <a:r>
              <a:rPr lang="en-US" dirty="0" smtClean="0"/>
              <a:t>&gt;Jacob STEIN</a:t>
            </a:r>
          </a:p>
          <a:p>
            <a:pPr lvl="1"/>
            <a:r>
              <a:rPr lang="en-US" dirty="0" smtClean="0"/>
              <a:t>Where was he born?</a:t>
            </a:r>
          </a:p>
          <a:p>
            <a:pPr lvl="1"/>
            <a:r>
              <a:rPr lang="en-US" dirty="0" smtClean="0"/>
              <a:t>Wife’s maiden Name?</a:t>
            </a:r>
          </a:p>
          <a:p>
            <a:pPr lvl="1"/>
            <a:r>
              <a:rPr lang="en-US" dirty="0" smtClean="0"/>
              <a:t>Did ggf have siblings?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Before You Communicate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sz="5800" b="1" dirty="0" smtClean="0"/>
              <a:t>Focus: What Do You Know?</a:t>
            </a:r>
          </a:p>
          <a:p>
            <a:endParaRPr lang="en-US" dirty="0" smtClean="0"/>
          </a:p>
          <a:p>
            <a:r>
              <a:rPr lang="en-US" sz="4100" b="1" dirty="0" smtClean="0"/>
              <a:t>Amass family stories</a:t>
            </a:r>
          </a:p>
          <a:p>
            <a:r>
              <a:rPr lang="en-US" sz="4100" b="1" dirty="0" smtClean="0"/>
              <a:t>Focus on the immigrants</a:t>
            </a:r>
          </a:p>
          <a:p>
            <a:r>
              <a:rPr lang="en-US" sz="4100" b="1" dirty="0" smtClean="0"/>
              <a:t>Find the Birth towns</a:t>
            </a:r>
          </a:p>
          <a:p>
            <a:r>
              <a:rPr lang="en-US" sz="4100" b="1" dirty="0" smtClean="0"/>
              <a:t>Get Census…. </a:t>
            </a:r>
          </a:p>
          <a:p>
            <a:r>
              <a:rPr lang="en-US" sz="4100" b="1" dirty="0" smtClean="0"/>
              <a:t>Get Vital Records… </a:t>
            </a:r>
          </a:p>
          <a:p>
            <a:r>
              <a:rPr lang="en-US" sz="4100" b="1" dirty="0" smtClean="0"/>
              <a:t>Get Tombstones…</a:t>
            </a:r>
            <a:r>
              <a:rPr lang="en-US" sz="4100" b="1" dirty="0" err="1" smtClean="0"/>
              <a:t>HebrewNames</a:t>
            </a:r>
            <a:endParaRPr lang="en-US" sz="4100" b="1" dirty="0" smtClean="0"/>
          </a:p>
          <a:p>
            <a:r>
              <a:rPr lang="en-US" sz="4100" b="1" dirty="0" smtClean="0"/>
              <a:t>Get Manifests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Before You Communicate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Focus: Make Descendent Tree</a:t>
            </a:r>
          </a:p>
          <a:p>
            <a:endParaRPr lang="en-US" dirty="0" smtClean="0"/>
          </a:p>
          <a:p>
            <a:r>
              <a:rPr lang="en-US" b="1" dirty="0" smtClean="0"/>
              <a:t>(my ggf) </a:t>
            </a:r>
            <a:r>
              <a:rPr lang="en-US" b="1" dirty="0" err="1" smtClean="0"/>
              <a:t>Schulum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(my ggf) </a:t>
            </a:r>
            <a:r>
              <a:rPr lang="en-US" b="1" dirty="0" err="1" smtClean="0"/>
              <a:t>Yitchauk</a:t>
            </a:r>
            <a:r>
              <a:rPr lang="en-US" b="1" dirty="0" smtClean="0"/>
              <a:t>&gt;Jacob STEIN</a:t>
            </a:r>
          </a:p>
          <a:p>
            <a:pPr lvl="1"/>
            <a:r>
              <a:rPr lang="en-US" b="1" dirty="0" smtClean="0"/>
              <a:t>Born c. 1870 ? Russia</a:t>
            </a:r>
          </a:p>
          <a:p>
            <a:pPr lvl="1"/>
            <a:r>
              <a:rPr lang="en-US" b="1" dirty="0" smtClean="0"/>
              <a:t>Married c 1890 ? Russia Eva ?</a:t>
            </a:r>
          </a:p>
          <a:p>
            <a:pPr lvl="1"/>
            <a:r>
              <a:rPr lang="en-US" b="1" dirty="0" smtClean="0"/>
              <a:t>Emigrated 1902? NY</a:t>
            </a:r>
          </a:p>
          <a:p>
            <a:pPr lvl="1"/>
            <a:r>
              <a:rPr lang="en-US" b="1" dirty="0" smtClean="0"/>
              <a:t>Died Dec 6, 1952 Bklyn NY</a:t>
            </a:r>
          </a:p>
          <a:p>
            <a:r>
              <a:rPr lang="en-US" b="1" dirty="0" smtClean="0"/>
              <a:t>(my gf) Harold STEIN b 1907 NY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Start with the Database Oval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5732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667000"/>
            <a:ext cx="548640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18288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609600"/>
            <a:ext cx="8382000" cy="765810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1752600"/>
            <a:ext cx="1676400" cy="2590800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3048000"/>
            <a:ext cx="21336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/>
          <a:lstStyle/>
          <a:p>
            <a:r>
              <a:rPr lang="en-US" b="1" dirty="0" smtClean="0"/>
              <a:t>JewishGen Databases</a:t>
            </a:r>
          </a:p>
        </p:txBody>
      </p:sp>
      <p:pic>
        <p:nvPicPr>
          <p:cNvPr id="450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3200" y="1219200"/>
            <a:ext cx="8407400" cy="630555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62100" y="2019300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552700" y="2933700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390900" y="4686300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24100" y="4152900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Communicate: JGFF</a:t>
            </a:r>
            <a:br>
              <a:rPr lang="en-US" b="1" dirty="0" smtClean="0"/>
            </a:br>
            <a:r>
              <a:rPr lang="en-US" b="1" dirty="0" smtClean="0"/>
              <a:t> JewishGen Family Finder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382000" cy="5181600"/>
          </a:xfrm>
        </p:spPr>
        <p:txBody>
          <a:bodyPr/>
          <a:lstStyle/>
          <a:p>
            <a:r>
              <a:rPr lang="en-US" sz="3600" b="1" dirty="0" smtClean="0"/>
              <a:t>100,000+ Genners </a:t>
            </a:r>
          </a:p>
          <a:p>
            <a:r>
              <a:rPr lang="en-US" sz="3600" b="1" dirty="0" smtClean="0"/>
              <a:t>500,000+ Surnames &amp; Towns</a:t>
            </a:r>
          </a:p>
          <a:p>
            <a:r>
              <a:rPr lang="en-US" sz="3600" b="1" dirty="0" smtClean="0"/>
              <a:t>Are Your Surnames Listed???</a:t>
            </a:r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6248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Our Mission</a:t>
            </a:r>
            <a:r>
              <a:rPr lang="en-US" sz="3600" dirty="0" smtClean="0"/>
              <a:t>: Preserving our History for Future Generations</a:t>
            </a:r>
          </a:p>
          <a:p>
            <a:endParaRPr lang="en-US" sz="3600" dirty="0" smtClean="0"/>
          </a:p>
          <a:p>
            <a:r>
              <a:rPr lang="en-US" sz="3600" b="1" dirty="0" smtClean="0"/>
              <a:t>Not- for-Profit Internet-Based</a:t>
            </a:r>
            <a:r>
              <a:rPr lang="en-US" sz="3600" dirty="0" smtClean="0"/>
              <a:t> founded in 1987 by Susan King</a:t>
            </a:r>
          </a:p>
          <a:p>
            <a:endParaRPr lang="en-US" sz="3600" b="1" dirty="0" smtClean="0"/>
          </a:p>
          <a:p>
            <a:r>
              <a:rPr lang="en-US" sz="3600" dirty="0" smtClean="0"/>
              <a:t>Part of</a:t>
            </a:r>
            <a:r>
              <a:rPr lang="en-US" sz="3600" b="1" dirty="0" smtClean="0"/>
              <a:t> </a:t>
            </a:r>
            <a:r>
              <a:rPr lang="en-US" sz="3600" dirty="0" smtClean="0"/>
              <a:t>the </a:t>
            </a:r>
            <a:r>
              <a:rPr lang="en-US" sz="3600" b="1" dirty="0" smtClean="0"/>
              <a:t>Museum of Jewish Heritage</a:t>
            </a:r>
            <a:r>
              <a:rPr lang="en-US" sz="3600" dirty="0" smtClean="0"/>
              <a:t> NYC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400,000 World Wide Registrants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Staff:  3 Paid Employees,</a:t>
            </a:r>
            <a:r>
              <a:rPr lang="en-US" sz="3600" dirty="0" smtClean="0"/>
              <a:t> over 800 Volunteers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pPr lvl="3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pic>
        <p:nvPicPr>
          <p:cNvPr id="53254" name="Picture 7" descr="C:\Users\phyllis kramer\Documents\aJG\AAOnlineEducation\ClipArt &amp; JG &amp; photos\Jewish\JewishGen logo 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97250"/>
            <a:ext cx="3048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8" descr="C:\Users\phyllis kramer\Documents\aJG\AAOnlineEducation\ClipArt &amp; JG &amp; photos\Jewish\JewishGen logo 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5791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JewishGen Family Finder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823200" cy="55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otched Right Arrow 12"/>
          <p:cNvSpPr/>
          <p:nvPr/>
        </p:nvSpPr>
        <p:spPr>
          <a:xfrm>
            <a:off x="1219200" y="46482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87747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1143000" y="41910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1143000" y="50292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87747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1143000" y="41910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1981200" y="54102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-609600"/>
            <a:ext cx="12258622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LINDNERS on JGFF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04800" y="1219200"/>
            <a:ext cx="3657600" cy="914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10800" cy="72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210800" cy="72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9906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LINDNERS on JGFF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0" y="1752600"/>
            <a:ext cx="12954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2362200"/>
            <a:ext cx="4114800" cy="3429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029200" y="5181600"/>
            <a:ext cx="33528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10200" y="1676400"/>
            <a:ext cx="3733800" cy="1905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458200" cy="2133600"/>
          </a:xfrm>
        </p:spPr>
        <p:txBody>
          <a:bodyPr/>
          <a:lstStyle/>
          <a:p>
            <a:r>
              <a:rPr lang="en-US" dirty="0" smtClean="0"/>
              <a:t>JewishGen Family Finder</a:t>
            </a:r>
            <a:endParaRPr lang="en-US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78411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6629400" cy="69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201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953000" y="1524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00200" y="4572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to Add Your Name</a:t>
            </a:r>
            <a:br>
              <a:rPr lang="en-US" b="1" dirty="0" smtClean="0"/>
            </a:br>
            <a:r>
              <a:rPr lang="en-US" b="1" dirty="0" smtClean="0"/>
              <a:t>Via Your Profile</a:t>
            </a:r>
            <a:br>
              <a:rPr lang="en-US" b="1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1298139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>
            <a:off x="5943600" y="4876800"/>
            <a:ext cx="1283208" cy="637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Questions on</a:t>
            </a:r>
            <a:br>
              <a:rPr lang="en-US" sz="5400" b="1" dirty="0" smtClean="0"/>
            </a:br>
            <a:r>
              <a:rPr lang="en-US" sz="5400" b="1" dirty="0" smtClean="0"/>
              <a:t>JGFF??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Family Tree of</a:t>
            </a:r>
            <a:br>
              <a:rPr lang="en-US" sz="5400" b="1" dirty="0" smtClean="0"/>
            </a:br>
            <a:r>
              <a:rPr lang="en-US" sz="5400" b="1" dirty="0" smtClean="0"/>
              <a:t>the Jewish People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What is it?</a:t>
            </a:r>
          </a:p>
          <a:p>
            <a:pPr>
              <a:buNone/>
            </a:pPr>
            <a:r>
              <a:rPr lang="en-US" sz="4400" dirty="0" smtClean="0"/>
              <a:t>How do I add my Family Tree? </a:t>
            </a:r>
            <a:r>
              <a:rPr lang="en-US" sz="4400" b="1" dirty="0" smtClean="0"/>
              <a:t> (GEDCOM)</a:t>
            </a:r>
          </a:p>
          <a:p>
            <a:pPr>
              <a:buNone/>
            </a:pPr>
            <a:r>
              <a:rPr lang="en-US" sz="4400" dirty="0" smtClean="0"/>
              <a:t>How do I Research FTJP?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Navigate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JewishGen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685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3996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Communicate: FTJP</a:t>
            </a:r>
            <a:br>
              <a:rPr lang="en-US" sz="6000" b="1" dirty="0" smtClean="0"/>
            </a:br>
            <a:r>
              <a:rPr lang="en-US" sz="6000" b="1" dirty="0" smtClean="0"/>
              <a:t>Family Tree </a:t>
            </a:r>
            <a:br>
              <a:rPr lang="en-US" sz="6000" b="1" dirty="0" smtClean="0"/>
            </a:br>
            <a:r>
              <a:rPr lang="en-US" sz="6000" b="1" dirty="0" smtClean="0"/>
              <a:t>of the Jewish People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686800" cy="5486400"/>
          </a:xfrm>
        </p:spPr>
        <p:txBody>
          <a:bodyPr/>
          <a:lstStyle/>
          <a:p>
            <a:endParaRPr lang="en-US" b="1" dirty="0" smtClean="0"/>
          </a:p>
          <a:p>
            <a:pPr>
              <a:buNone/>
            </a:pPr>
            <a:r>
              <a:rPr lang="en-US" sz="3600" b="1" dirty="0" smtClean="0"/>
              <a:t>Source: </a:t>
            </a:r>
            <a:r>
              <a:rPr lang="en-US" sz="2800" b="1" dirty="0" smtClean="0"/>
              <a:t>Family Tree Software Programs</a:t>
            </a:r>
          </a:p>
          <a:p>
            <a:pPr>
              <a:buNone/>
            </a:pPr>
            <a:r>
              <a:rPr lang="en-US" sz="3600" b="1" dirty="0" smtClean="0"/>
              <a:t>Who Contributed:  5000</a:t>
            </a:r>
            <a:r>
              <a:rPr lang="en-US" sz="2800" b="1" dirty="0" smtClean="0"/>
              <a:t>+ Genners </a:t>
            </a:r>
          </a:p>
          <a:p>
            <a:pPr>
              <a:buNone/>
            </a:pPr>
            <a:r>
              <a:rPr lang="en-US" sz="3600" b="1" dirty="0" smtClean="0"/>
              <a:t>How Many Entries: 5.5+ million </a:t>
            </a:r>
            <a:endParaRPr lang="en-US" b="1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79121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886200" y="3657600"/>
            <a:ext cx="1283208" cy="637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54042" cy="43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>
            <a:off x="838200" y="4572000"/>
            <a:ext cx="685800" cy="1524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209800" y="4572000"/>
            <a:ext cx="685800" cy="1524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657600" y="4572000"/>
            <a:ext cx="685800" cy="1524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2012 - JewishGen.Inc                      </a:t>
            </a:r>
            <a:endParaRPr lang="en-US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 l="3728" t="3105" r="4968"/>
          <a:stretch>
            <a:fillRect/>
          </a:stretch>
        </p:blipFill>
        <p:spPr bwMode="auto">
          <a:xfrm>
            <a:off x="914400" y="685800"/>
            <a:ext cx="7467600" cy="594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914400" y="5181600"/>
            <a:ext cx="1295400" cy="9144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5000" y="1295400"/>
            <a:ext cx="9144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3" cstate="print"/>
          <a:srcRect l="3682" t="37045" r="86841" b="54779"/>
          <a:stretch>
            <a:fillRect/>
          </a:stretch>
        </p:blipFill>
        <p:spPr bwMode="auto">
          <a:xfrm>
            <a:off x="1905000" y="45720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15200" cy="1524000"/>
          </a:xfrm>
        </p:spPr>
        <p:txBody>
          <a:bodyPr/>
          <a:lstStyle/>
          <a:p>
            <a:r>
              <a:rPr lang="en-US" dirty="0" smtClean="0"/>
              <a:t>Results of FTJP Query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286000" cy="5364162"/>
          </a:xfrm>
        </p:spPr>
        <p:txBody>
          <a:bodyPr>
            <a:normAutofit/>
          </a:bodyPr>
          <a:lstStyle/>
          <a:p>
            <a:r>
              <a:rPr lang="en-US" b="1" dirty="0" smtClean="0"/>
              <a:t>My</a:t>
            </a:r>
            <a:br>
              <a:rPr lang="en-US" b="1" dirty="0" smtClean="0"/>
            </a:br>
            <a:r>
              <a:rPr lang="en-US" b="1" dirty="0" smtClean="0"/>
              <a:t>Profile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smtClean="0"/>
              <a:t>(upper right corner)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370" y="228600"/>
            <a:ext cx="6709630" cy="61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7391400" y="5257800"/>
            <a:ext cx="1359408" cy="7894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Questions on</a:t>
            </a:r>
            <a:br>
              <a:rPr lang="en-US" sz="5400" b="1" dirty="0" smtClean="0"/>
            </a:br>
            <a:r>
              <a:rPr lang="en-US" sz="5400" b="1" dirty="0" smtClean="0"/>
              <a:t>Family Tree of the Jewish People??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Discussion Groups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are they?</a:t>
            </a:r>
          </a:p>
          <a:p>
            <a:endParaRPr lang="en-US" b="1" dirty="0" smtClean="0"/>
          </a:p>
          <a:p>
            <a:r>
              <a:rPr lang="en-US" b="1" dirty="0" smtClean="0"/>
              <a:t>How Do I Subscribe?</a:t>
            </a:r>
          </a:p>
          <a:p>
            <a:r>
              <a:rPr lang="en-US" b="1" dirty="0" smtClean="0"/>
              <a:t>Post a Message?</a:t>
            </a:r>
          </a:p>
          <a:p>
            <a:r>
              <a:rPr lang="en-US" b="1" dirty="0" smtClean="0"/>
              <a:t>Post an Image (Viewmate) ?</a:t>
            </a:r>
          </a:p>
          <a:p>
            <a:r>
              <a:rPr lang="en-US" b="1" dirty="0" smtClean="0"/>
              <a:t>Use the Archives?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JewishGen  Discussion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9220200" cy="4114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Online Bulletin Boards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Daily Questions, Findings, New Resources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Pointers to Photos &amp; Documents</a:t>
            </a:r>
          </a:p>
          <a:p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Create Your Message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Moderators’ Rules: </a:t>
            </a:r>
          </a:p>
          <a:p>
            <a:pPr lvl="1"/>
            <a:r>
              <a:rPr lang="en-US" dirty="0" smtClean="0"/>
              <a:t>Must be in “plain text”</a:t>
            </a:r>
          </a:p>
          <a:p>
            <a:pPr lvl="1"/>
            <a:r>
              <a:rPr lang="en-US" dirty="0" smtClean="0"/>
              <a:t>Must be genealogy</a:t>
            </a:r>
          </a:p>
          <a:p>
            <a:pPr lvl="1"/>
            <a:r>
              <a:rPr lang="en-US" dirty="0" smtClean="0"/>
              <a:t>No strong criticism</a:t>
            </a:r>
          </a:p>
          <a:p>
            <a:pPr lvl="1"/>
            <a:r>
              <a:rPr lang="en-US" dirty="0" smtClean="0"/>
              <a:t>Commercial Notice Allowed Only Once</a:t>
            </a:r>
          </a:p>
          <a:p>
            <a:pPr lvl="1"/>
            <a:r>
              <a:rPr lang="en-US" dirty="0" smtClean="0"/>
              <a:t>Maximum 6 lines of Footer</a:t>
            </a:r>
          </a:p>
          <a:p>
            <a:r>
              <a:rPr lang="en-US" dirty="0" smtClean="0"/>
              <a:t>Any ‘</a:t>
            </a:r>
            <a:r>
              <a:rPr lang="en-US" dirty="0" err="1" smtClean="0"/>
              <a:t>Genner</a:t>
            </a:r>
            <a:r>
              <a:rPr lang="en-US" dirty="0" smtClean="0"/>
              <a:t> can post to Main List (jewishgen@lyris.jewishgen.org)</a:t>
            </a:r>
          </a:p>
          <a:p>
            <a:r>
              <a:rPr lang="en-US" dirty="0" smtClean="0"/>
              <a:t>Must belong to SIG to Post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Everything You Want to Find…</a:t>
            </a:r>
            <a:br>
              <a:rPr lang="en-US" b="1" dirty="0" smtClean="0"/>
            </a:br>
            <a:r>
              <a:rPr lang="en-US" b="1" dirty="0" smtClean="0"/>
              <a:t>………is on the Home Page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5732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667000"/>
            <a:ext cx="548640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1200" y="3886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4648200"/>
          </a:xfrm>
        </p:spPr>
        <p:txBody>
          <a:bodyPr/>
          <a:lstStyle/>
          <a:p>
            <a:r>
              <a:rPr lang="en-US" dirty="0" smtClean="0"/>
              <a:t> 	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71129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2012 -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848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Austria-Czech		Latvia</a:t>
            </a:r>
          </a:p>
          <a:p>
            <a:r>
              <a:rPr lang="en-US" b="1" dirty="0" smtClean="0"/>
              <a:t>Belarus			Poland	</a:t>
            </a:r>
          </a:p>
          <a:p>
            <a:r>
              <a:rPr lang="en-US" b="1" dirty="0" smtClean="0"/>
              <a:t>Courland		Romania</a:t>
            </a:r>
          </a:p>
          <a:p>
            <a:r>
              <a:rPr lang="en-US" b="1" dirty="0" smtClean="0"/>
              <a:t>Early American	Scandinavia</a:t>
            </a:r>
          </a:p>
          <a:p>
            <a:r>
              <a:rPr lang="en-US" b="1" dirty="0" smtClean="0"/>
              <a:t>French			Sephardic</a:t>
            </a:r>
          </a:p>
          <a:p>
            <a:r>
              <a:rPr lang="en-US" b="1" dirty="0" smtClean="0"/>
              <a:t>Galicia			S. Africa</a:t>
            </a:r>
          </a:p>
          <a:p>
            <a:r>
              <a:rPr lang="en-US" b="1" dirty="0" smtClean="0"/>
              <a:t>German			Ukraine</a:t>
            </a:r>
          </a:p>
          <a:p>
            <a:r>
              <a:rPr lang="en-US" b="1" dirty="0" smtClean="0"/>
              <a:t>Hungary			U. Kingdom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0938" t="13235" r="26562" b="32353"/>
          <a:stretch>
            <a:fillRect/>
          </a:stretch>
        </p:blipFill>
        <p:spPr bwMode="auto">
          <a:xfrm>
            <a:off x="7543799" y="0"/>
            <a:ext cx="1600201" cy="538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b="1" dirty="0" smtClean="0"/>
              <a:t>How Will You Know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Which Discussion Groups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You are </a:t>
            </a:r>
            <a:r>
              <a:rPr lang="en-US" b="1" dirty="0" err="1" smtClean="0"/>
              <a:t>Registerred</a:t>
            </a:r>
            <a:r>
              <a:rPr lang="en-US" b="1" dirty="0" smtClean="0"/>
              <a:t> on?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JewishGen</a:t>
            </a:r>
            <a:br>
              <a:rPr lang="en-US" sz="7200" dirty="0" smtClean="0"/>
            </a:br>
            <a:r>
              <a:rPr lang="en-US" sz="7200" dirty="0" smtClean="0"/>
              <a:t>&amp;</a:t>
            </a:r>
            <a:br>
              <a:rPr lang="en-US" sz="7200" dirty="0" smtClean="0"/>
            </a:br>
            <a:r>
              <a:rPr lang="en-US" sz="7200" dirty="0" smtClean="0"/>
              <a:t>Viewmate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75" y="1600200"/>
            <a:ext cx="7316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754" y="533400"/>
            <a:ext cx="966656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Viewmate Steps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the Document</a:t>
            </a:r>
          </a:p>
          <a:p>
            <a:r>
              <a:rPr lang="en-US" dirty="0" smtClean="0"/>
              <a:t>Label and file it</a:t>
            </a:r>
          </a:p>
          <a:p>
            <a:r>
              <a:rPr lang="en-US" dirty="0" smtClean="0"/>
              <a:t>Logon to JewishGen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www.jewishgen.org/viewmate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Viewmate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10632118" cy="41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538282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 rot="16200000">
            <a:off x="4738116" y="748284"/>
            <a:ext cx="1447800" cy="5608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438400" y="4724400"/>
            <a:ext cx="1447800" cy="5608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Instructions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80319"/>
            <a:ext cx="6928719" cy="557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515069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9601200" cy="708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Log In!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838200"/>
            <a:ext cx="1828800" cy="914400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86400" y="11430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Letter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944" y="1600200"/>
            <a:ext cx="62461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Responses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362700" cy="488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 on JewishGen’s Discussion List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2004 JewishGen.Inc                      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8137757" cy="38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1" y="762000"/>
            <a:ext cx="9109809" cy="530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28765" cy="480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Discussion Groups …..Archives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b="1" dirty="0" smtClean="0"/>
              <a:t>20+ Years of Messages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962400" y="5029200"/>
            <a:ext cx="1283208" cy="637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572000" y="6019800"/>
            <a:ext cx="1283208" cy="637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609600"/>
            <a:ext cx="1015494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4402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76085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60436" cy="459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286000" cy="5364162"/>
          </a:xfrm>
        </p:spPr>
        <p:txBody>
          <a:bodyPr>
            <a:normAutofit/>
          </a:bodyPr>
          <a:lstStyle/>
          <a:p>
            <a:r>
              <a:rPr lang="en-US" b="1" dirty="0" smtClean="0"/>
              <a:t>My</a:t>
            </a:r>
            <a:br>
              <a:rPr lang="en-US" b="1" dirty="0" smtClean="0"/>
            </a:br>
            <a:r>
              <a:rPr lang="en-US" b="1" dirty="0" smtClean="0"/>
              <a:t>Profile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smtClean="0"/>
              <a:t>(upper right corner)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370" y="228600"/>
            <a:ext cx="6709630" cy="61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53340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/>
          <a:lstStyle/>
          <a:p>
            <a:r>
              <a:rPr lang="en-US" b="1" dirty="0" smtClean="0"/>
              <a:t>JewishGen Databases</a:t>
            </a:r>
          </a:p>
        </p:txBody>
      </p:sp>
      <p:pic>
        <p:nvPicPr>
          <p:cNvPr id="450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3200" y="1219200"/>
            <a:ext cx="8407400" cy="630555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62100" y="2019300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552700" y="2933700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390900" y="4686300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24100" y="4152900"/>
            <a:ext cx="990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90" y="186796"/>
            <a:ext cx="8612894" cy="629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Where Do You Go From Here </a:t>
            </a:r>
            <a:r>
              <a:rPr lang="en-US" dirty="0" smtClean="0"/>
              <a:t>?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7391400" cy="4114800"/>
          </a:xfrm>
        </p:spPr>
        <p:txBody>
          <a:bodyPr/>
          <a:lstStyle/>
          <a:p>
            <a:r>
              <a:rPr lang="en-US" sz="3600" smtClean="0"/>
              <a:t>Plan</a:t>
            </a:r>
          </a:p>
          <a:p>
            <a:r>
              <a:rPr lang="en-US" sz="3600" smtClean="0"/>
              <a:t>Research</a:t>
            </a:r>
          </a:p>
          <a:p>
            <a:r>
              <a:rPr lang="en-US" sz="3600" smtClean="0"/>
              <a:t>Communicate</a:t>
            </a:r>
          </a:p>
          <a:p>
            <a:r>
              <a:rPr lang="en-US" sz="3600" smtClean="0"/>
              <a:t>Read &amp;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3276600" cy="1676400"/>
          </a:xfrm>
        </p:spPr>
        <p:txBody>
          <a:bodyPr/>
          <a:lstStyle/>
          <a:p>
            <a:r>
              <a:rPr lang="en-US" b="1" dirty="0" smtClean="0"/>
              <a:t>Educate </a:t>
            </a:r>
            <a:br>
              <a:rPr lang="en-US" b="1" dirty="0" smtClean="0"/>
            </a:br>
            <a:r>
              <a:rPr lang="en-US" b="1" dirty="0" smtClean="0"/>
              <a:t>Yourself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7543800" cy="4038600"/>
          </a:xfrm>
        </p:spPr>
        <p:txBody>
          <a:bodyPr/>
          <a:lstStyle/>
          <a:p>
            <a:pPr lvl="1"/>
            <a:r>
              <a:rPr lang="en-US" b="1" dirty="0" smtClean="0"/>
              <a:t>FAQ Frequently Asked Questions</a:t>
            </a:r>
          </a:p>
          <a:p>
            <a:pPr lvl="1"/>
            <a:r>
              <a:rPr lang="en-US" b="1" dirty="0" smtClean="0"/>
              <a:t>Info Files</a:t>
            </a:r>
          </a:p>
          <a:p>
            <a:pPr lvl="2"/>
            <a:r>
              <a:rPr lang="en-US" b="1" dirty="0" smtClean="0"/>
              <a:t>Basics-Immigration, Libraries, Military</a:t>
            </a:r>
          </a:p>
          <a:p>
            <a:pPr lvl="2"/>
            <a:r>
              <a:rPr lang="en-US" b="1" dirty="0" smtClean="0"/>
              <a:t>Info Files By Country</a:t>
            </a:r>
          </a:p>
          <a:p>
            <a:pPr lvl="1"/>
            <a:r>
              <a:rPr lang="en-US" b="1" dirty="0" smtClean="0"/>
              <a:t>Special Interest Groups</a:t>
            </a:r>
          </a:p>
          <a:p>
            <a:pPr lvl="1"/>
            <a:r>
              <a:rPr lang="en-US" b="1" dirty="0" smtClean="0"/>
              <a:t>OnLine Courses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pic>
        <p:nvPicPr>
          <p:cNvPr id="7" name="Picture 6" descr="jgEducation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0"/>
            <a:ext cx="5715000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114800"/>
            <a:ext cx="60960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b="1" dirty="0" smtClean="0"/>
              <a:t>Questions?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5943600"/>
            <a:ext cx="7239000" cy="228600"/>
          </a:xfrm>
        </p:spPr>
        <p:txBody>
          <a:bodyPr>
            <a:normAutofit fontScale="32500" lnSpcReduction="20000"/>
          </a:bodyPr>
          <a:lstStyle/>
          <a:p>
            <a:pPr algn="ctr" eaLnBrk="1" hangingPunct="1"/>
            <a:r>
              <a:rPr lang="en-US" dirty="0" smtClean="0"/>
              <a:t>                                                                                        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pic>
        <p:nvPicPr>
          <p:cNvPr id="29702" name="Picture 5" descr="conclus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03835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Everything You Want to Find…</a:t>
            </a:r>
            <a:br>
              <a:rPr lang="en-US" b="1" dirty="0" smtClean="0"/>
            </a:br>
            <a:r>
              <a:rPr lang="en-US" b="1" dirty="0" smtClean="0"/>
              <a:t>………is on the Home Page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5732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667000"/>
            <a:ext cx="548640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515069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04800"/>
            <a:ext cx="9601200" cy="6781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1752600"/>
            <a:ext cx="1981200" cy="2590800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 Started!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1600200"/>
            <a:ext cx="9773727" cy="698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Phyllis Kramer - copyright 2013 - JewishGen.Inc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3276600"/>
            <a:ext cx="1676400" cy="2438400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2514600"/>
            <a:ext cx="21336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15765</TotalTime>
  <Words>1506</Words>
  <Application>Microsoft Office PowerPoint</Application>
  <PresentationFormat>On-screen Show (4:3)</PresentationFormat>
  <Paragraphs>316</Paragraphs>
  <Slides>65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Getting the Most Out of JewishGen</vt:lpstr>
      <vt:lpstr>Slide 2</vt:lpstr>
      <vt:lpstr>How to  Navigate  JewishGen  </vt:lpstr>
      <vt:lpstr>Everything You Want to Find… ………is on the Home Page </vt:lpstr>
      <vt:lpstr>Slide 5</vt:lpstr>
      <vt:lpstr>My Profile  (upper right corner)</vt:lpstr>
      <vt:lpstr>Everything You Want to Find… ………is on the Home Page </vt:lpstr>
      <vt:lpstr>Slide 8</vt:lpstr>
      <vt:lpstr>Get Started!</vt:lpstr>
      <vt:lpstr>FirstTimer page is GREAT!</vt:lpstr>
      <vt:lpstr>Screencasts:  5 Minute Videos</vt:lpstr>
      <vt:lpstr>Communicate</vt:lpstr>
      <vt:lpstr>Before You Communicate</vt:lpstr>
      <vt:lpstr>Before You Communicate</vt:lpstr>
      <vt:lpstr>Before You Communicate</vt:lpstr>
      <vt:lpstr>Start with the Database Oval </vt:lpstr>
      <vt:lpstr>Slide 17</vt:lpstr>
      <vt:lpstr>JewishGen Databases</vt:lpstr>
      <vt:lpstr>Communicate: JGFF  JewishGen Family Finder </vt:lpstr>
      <vt:lpstr>JewishGen Family Finder</vt:lpstr>
      <vt:lpstr>Slide 21</vt:lpstr>
      <vt:lpstr>Slide 22</vt:lpstr>
      <vt:lpstr>Slide 23</vt:lpstr>
      <vt:lpstr>Slide 24</vt:lpstr>
      <vt:lpstr>JewishGen Family Finder</vt:lpstr>
      <vt:lpstr>Slide 26</vt:lpstr>
      <vt:lpstr>How to Add Your Name Via Your Profile  </vt:lpstr>
      <vt:lpstr>Questions on JGFF??</vt:lpstr>
      <vt:lpstr>Family Tree of the Jewish People</vt:lpstr>
      <vt:lpstr>Communicate: FTJP Family Tree  of the Jewish People </vt:lpstr>
      <vt:lpstr>Slide 31</vt:lpstr>
      <vt:lpstr>Slide 32</vt:lpstr>
      <vt:lpstr>Slide 33</vt:lpstr>
      <vt:lpstr>Results of FTJP Query</vt:lpstr>
      <vt:lpstr>My Profile  (upper right corner)</vt:lpstr>
      <vt:lpstr>Questions on Family Tree of the Jewish People??</vt:lpstr>
      <vt:lpstr>Discussion Groups</vt:lpstr>
      <vt:lpstr>JewishGen  Discussion Groups</vt:lpstr>
      <vt:lpstr>Create Your Message </vt:lpstr>
      <vt:lpstr>  </vt:lpstr>
      <vt:lpstr>Special Interest Groups</vt:lpstr>
      <vt:lpstr>How Will You Know  Which Discussion Groups   You are Registerred on??</vt:lpstr>
      <vt:lpstr>JewishGen &amp; Viewmate</vt:lpstr>
      <vt:lpstr>Russian </vt:lpstr>
      <vt:lpstr>Slide 45</vt:lpstr>
      <vt:lpstr>Viewmate Steps </vt:lpstr>
      <vt:lpstr>Go to Viewmate</vt:lpstr>
      <vt:lpstr>Slide 48</vt:lpstr>
      <vt:lpstr>Upload Instructions</vt:lpstr>
      <vt:lpstr>A Letter</vt:lpstr>
      <vt:lpstr>2 Responses</vt:lpstr>
      <vt:lpstr>Announce on JewishGen’s Discussion List</vt:lpstr>
      <vt:lpstr>Slide 53</vt:lpstr>
      <vt:lpstr>Slide 54</vt:lpstr>
      <vt:lpstr>The Discussion Groups …..Archives</vt:lpstr>
      <vt:lpstr>Slide 56</vt:lpstr>
      <vt:lpstr>Slide 57</vt:lpstr>
      <vt:lpstr>Slide 58</vt:lpstr>
      <vt:lpstr>Slide 59</vt:lpstr>
      <vt:lpstr>Slide 60</vt:lpstr>
      <vt:lpstr>JewishGen Databases</vt:lpstr>
      <vt:lpstr>Slide 62</vt:lpstr>
      <vt:lpstr>Where Do You Go From Here ?</vt:lpstr>
      <vt:lpstr>Educate  Yourself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JewishGen</dc:title>
  <dc:creator>phyllis kramer</dc:creator>
  <cp:lastModifiedBy>phyllis kramer</cp:lastModifiedBy>
  <cp:revision>1483</cp:revision>
  <cp:lastPrinted>1601-01-01T00:00:00Z</cp:lastPrinted>
  <dcterms:created xsi:type="dcterms:W3CDTF">2008-02-21T21:40:41Z</dcterms:created>
  <dcterms:modified xsi:type="dcterms:W3CDTF">2013-12-01T16:53:41Z</dcterms:modified>
</cp:coreProperties>
</file>